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Roboto"/>
      <p:regular r:id="rId11"/>
      <p:bold r:id="rId12"/>
      <p:italic r:id="rId13"/>
      <p:boldItalic r:id="rId14"/>
    </p:embeddedFont>
    <p:embeddedFont>
      <p:font typeface="Merriweather Black"/>
      <p:bold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205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053"/>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regular.fntdata"/><Relationship Id="rId10" Type="http://schemas.openxmlformats.org/officeDocument/2006/relationships/slide" Target="slides/slide5.xml"/><Relationship Id="rId13" Type="http://schemas.openxmlformats.org/officeDocument/2006/relationships/font" Target="fonts/Roboto-italic.fntdata"/><Relationship Id="rId12"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erriweatherBlack-bold.fntdata"/><Relationship Id="rId14" Type="http://schemas.openxmlformats.org/officeDocument/2006/relationships/font" Target="fonts/Roboto-boldItalic.fntdata"/><Relationship Id="rId16" Type="http://schemas.openxmlformats.org/officeDocument/2006/relationships/font" Target="fonts/MerriweatherBlac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92e1648b2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92e1648b2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92e1648b2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92e1648b2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92e1648b2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92e1648b2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92e1648b2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92e1648b2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57" name="Google Shape;57;p13"/>
          <p:cNvPicPr preferRelativeResize="0"/>
          <p:nvPr/>
        </p:nvPicPr>
        <p:blipFill>
          <a:blip r:embed="rId4">
            <a:alphaModFix/>
          </a:blip>
          <a:stretch>
            <a:fillRect/>
          </a:stretch>
        </p:blipFill>
        <p:spPr>
          <a:xfrm>
            <a:off x="2061475" y="1165484"/>
            <a:ext cx="5021051" cy="34985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63" name="Google Shape;63;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64" name="Google Shape;64;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5" name="Google Shape;65;p14"/>
          <p:cNvSpPr txBox="1"/>
          <p:nvPr/>
        </p:nvSpPr>
        <p:spPr>
          <a:xfrm>
            <a:off x="1099650" y="2076017"/>
            <a:ext cx="6944700" cy="1015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We been proudly serving Burlington since 1991. Our role in the community is to collect, purchase, grow, and distribute food directly to families in Burlington that need a little help. </a:t>
            </a:r>
            <a:endParaRPr sz="1800">
              <a:solidFill>
                <a:schemeClr val="dk1"/>
              </a:solidFill>
              <a:latin typeface="Roboto"/>
              <a:ea typeface="Roboto"/>
              <a:cs typeface="Roboto"/>
              <a:sym typeface="Roboto"/>
            </a:endParaRPr>
          </a:p>
        </p:txBody>
      </p:sp>
      <p:sp>
        <p:nvSpPr>
          <p:cNvPr id="66" name="Google Shape;66;p14"/>
          <p:cNvSpPr txBox="1"/>
          <p:nvPr/>
        </p:nvSpPr>
        <p:spPr>
          <a:xfrm>
            <a:off x="1099650" y="3250759"/>
            <a:ext cx="6944700" cy="1293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A client can visit our food bank once every three weeks and we provide between seven and ten days’ worth of food and hygiene products. We also provide baby items, such as diapers, formula and baby food to new parents. </a:t>
            </a:r>
            <a:endParaRPr sz="1800">
              <a:solidFill>
                <a:schemeClr val="dk1"/>
              </a:solidFill>
              <a:latin typeface="Roboto"/>
              <a:ea typeface="Roboto"/>
              <a:cs typeface="Roboto"/>
              <a:sym typeface="Roboto"/>
            </a:endParaRPr>
          </a:p>
        </p:txBody>
      </p:sp>
      <p:sp>
        <p:nvSpPr>
          <p:cNvPr id="67" name="Google Shape;67;p14"/>
          <p:cNvSpPr txBox="1"/>
          <p:nvPr/>
        </p:nvSpPr>
        <p:spPr>
          <a:xfrm>
            <a:off x="1099650" y="1409209"/>
            <a:ext cx="6944700" cy="507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dk1"/>
                </a:solidFill>
                <a:latin typeface="Merriweather Black"/>
                <a:ea typeface="Merriweather Black"/>
                <a:cs typeface="Merriweather Black"/>
                <a:sym typeface="Merriweather Black"/>
              </a:rPr>
              <a:t>Who We Are</a:t>
            </a:r>
            <a:endParaRPr sz="2100">
              <a:solidFill>
                <a:schemeClr val="dk1"/>
              </a:solidFill>
              <a:latin typeface="Merriweather Black"/>
              <a:ea typeface="Merriweather Black"/>
              <a:cs typeface="Merriweather Black"/>
              <a:sym typeface="Merriweather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73" name="Google Shape;73;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74" name="Google Shape;74;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75" name="Google Shape;75;p15"/>
          <p:cNvSpPr txBox="1"/>
          <p:nvPr/>
        </p:nvSpPr>
        <p:spPr>
          <a:xfrm>
            <a:off x="1099650" y="2070400"/>
            <a:ext cx="6944700" cy="738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Roboto"/>
                <a:ea typeface="Roboto"/>
                <a:cs typeface="Roboto"/>
                <a:sym typeface="Roboto"/>
              </a:rPr>
              <a:t>We provide nutritious food to the hungry of our community in a dignified and timely manner</a:t>
            </a:r>
            <a:endParaRPr sz="1800">
              <a:solidFill>
                <a:schemeClr val="dk1"/>
              </a:solidFill>
              <a:latin typeface="Roboto"/>
              <a:ea typeface="Roboto"/>
              <a:cs typeface="Roboto"/>
              <a:sym typeface="Roboto"/>
            </a:endParaRPr>
          </a:p>
        </p:txBody>
      </p:sp>
      <p:sp>
        <p:nvSpPr>
          <p:cNvPr id="76" name="Google Shape;76;p15"/>
          <p:cNvSpPr txBox="1"/>
          <p:nvPr/>
        </p:nvSpPr>
        <p:spPr>
          <a:xfrm>
            <a:off x="1099650" y="3577600"/>
            <a:ext cx="69447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Roboto"/>
                <a:ea typeface="Roboto"/>
                <a:cs typeface="Roboto"/>
                <a:sym typeface="Roboto"/>
              </a:rPr>
              <a:t>In 2021 we provided over 370,000 meals to our </a:t>
            </a:r>
            <a:r>
              <a:rPr lang="en" sz="1800">
                <a:solidFill>
                  <a:schemeClr val="dk1"/>
                </a:solidFill>
                <a:latin typeface="Roboto"/>
                <a:ea typeface="Roboto"/>
                <a:cs typeface="Roboto"/>
                <a:sym typeface="Roboto"/>
              </a:rPr>
              <a:t>hungry</a:t>
            </a:r>
            <a:r>
              <a:rPr lang="en" sz="1800">
                <a:solidFill>
                  <a:schemeClr val="dk1"/>
                </a:solidFill>
                <a:latin typeface="Roboto"/>
                <a:ea typeface="Roboto"/>
                <a:cs typeface="Roboto"/>
                <a:sym typeface="Roboto"/>
              </a:rPr>
              <a:t> neighbours</a:t>
            </a:r>
            <a:endParaRPr sz="1800">
              <a:solidFill>
                <a:schemeClr val="dk1"/>
              </a:solidFill>
              <a:latin typeface="Roboto"/>
              <a:ea typeface="Roboto"/>
              <a:cs typeface="Roboto"/>
              <a:sym typeface="Roboto"/>
            </a:endParaRPr>
          </a:p>
        </p:txBody>
      </p:sp>
      <p:sp>
        <p:nvSpPr>
          <p:cNvPr id="77" name="Google Shape;77;p15"/>
          <p:cNvSpPr txBox="1"/>
          <p:nvPr/>
        </p:nvSpPr>
        <p:spPr>
          <a:xfrm>
            <a:off x="1099650" y="1409209"/>
            <a:ext cx="6944700" cy="507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dk1"/>
                </a:solidFill>
                <a:latin typeface="Merriweather Black"/>
                <a:ea typeface="Merriweather Black"/>
                <a:cs typeface="Merriweather Black"/>
                <a:sym typeface="Merriweather Black"/>
              </a:rPr>
              <a:t>What We Do</a:t>
            </a:r>
            <a:endParaRPr sz="2100">
              <a:solidFill>
                <a:schemeClr val="dk1"/>
              </a:solidFill>
              <a:latin typeface="Merriweather Black"/>
              <a:ea typeface="Merriweather Black"/>
              <a:cs typeface="Merriweather Black"/>
              <a:sym typeface="Merriweather Black"/>
            </a:endParaRPr>
          </a:p>
        </p:txBody>
      </p:sp>
      <p:sp>
        <p:nvSpPr>
          <p:cNvPr id="78" name="Google Shape;78;p15"/>
          <p:cNvSpPr txBox="1"/>
          <p:nvPr/>
        </p:nvSpPr>
        <p:spPr>
          <a:xfrm>
            <a:off x="1099650" y="2962600"/>
            <a:ext cx="69447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Roboto"/>
                <a:ea typeface="Roboto"/>
                <a:cs typeface="Roboto"/>
                <a:sym typeface="Roboto"/>
              </a:rPr>
              <a:t>We feed close to 1,900 people each month</a:t>
            </a:r>
            <a:endParaRPr sz="1800">
              <a:solidFill>
                <a:schemeClr val="dk1"/>
              </a:solidFill>
              <a:latin typeface="Roboto"/>
              <a:ea typeface="Roboto"/>
              <a:cs typeface="Roboto"/>
              <a:sym typeface="Roboto"/>
            </a:endParaRPr>
          </a:p>
        </p:txBody>
      </p:sp>
      <p:sp>
        <p:nvSpPr>
          <p:cNvPr id="79" name="Google Shape;79;p15"/>
          <p:cNvSpPr txBox="1"/>
          <p:nvPr/>
        </p:nvSpPr>
        <p:spPr>
          <a:xfrm>
            <a:off x="1099650" y="4192600"/>
            <a:ext cx="69447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Roboto"/>
                <a:ea typeface="Roboto"/>
                <a:cs typeface="Roboto"/>
                <a:sym typeface="Roboto"/>
              </a:rPr>
              <a:t>37% of those who </a:t>
            </a:r>
            <a:r>
              <a:rPr lang="en" sz="1800">
                <a:solidFill>
                  <a:schemeClr val="dk1"/>
                </a:solidFill>
                <a:latin typeface="Roboto"/>
                <a:ea typeface="Roboto"/>
                <a:cs typeface="Roboto"/>
                <a:sym typeface="Roboto"/>
              </a:rPr>
              <a:t>receive</a:t>
            </a:r>
            <a:r>
              <a:rPr lang="en" sz="1800">
                <a:solidFill>
                  <a:schemeClr val="dk1"/>
                </a:solidFill>
                <a:latin typeface="Roboto"/>
                <a:ea typeface="Roboto"/>
                <a:cs typeface="Roboto"/>
                <a:sym typeface="Roboto"/>
              </a:rPr>
              <a:t> </a:t>
            </a:r>
            <a:r>
              <a:rPr lang="en" sz="1800">
                <a:solidFill>
                  <a:schemeClr val="dk1"/>
                </a:solidFill>
                <a:latin typeface="Roboto"/>
                <a:ea typeface="Roboto"/>
                <a:cs typeface="Roboto"/>
                <a:sym typeface="Roboto"/>
              </a:rPr>
              <a:t>assistance</a:t>
            </a:r>
            <a:r>
              <a:rPr lang="en" sz="1800">
                <a:solidFill>
                  <a:schemeClr val="dk1"/>
                </a:solidFill>
                <a:latin typeface="Roboto"/>
                <a:ea typeface="Roboto"/>
                <a:cs typeface="Roboto"/>
                <a:sym typeface="Roboto"/>
              </a:rPr>
              <a:t> are children</a:t>
            </a:r>
            <a:endParaRPr sz="1800">
              <a:solidFill>
                <a:schemeClr val="dk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85" name="Google Shape;85;p1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86" name="Google Shape;86;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87" name="Google Shape;87;p16"/>
          <p:cNvSpPr txBox="1"/>
          <p:nvPr/>
        </p:nvSpPr>
        <p:spPr>
          <a:xfrm>
            <a:off x="1099650" y="1409209"/>
            <a:ext cx="6944700" cy="8313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dk1"/>
                </a:solidFill>
                <a:latin typeface="Merriweather Black"/>
                <a:ea typeface="Merriweather Black"/>
                <a:cs typeface="Merriweather Black"/>
                <a:sym typeface="Merriweather Black"/>
              </a:rPr>
              <a:t>We are holding a food drive </a:t>
            </a:r>
            <a:endParaRPr sz="2100">
              <a:solidFill>
                <a:schemeClr val="dk1"/>
              </a:solidFill>
              <a:latin typeface="Merriweather Black"/>
              <a:ea typeface="Merriweather Black"/>
              <a:cs typeface="Merriweather Black"/>
              <a:sym typeface="Merriweather Black"/>
            </a:endParaRPr>
          </a:p>
          <a:p>
            <a:pPr indent="0" lvl="0" marL="0" rtl="0" algn="ctr">
              <a:spcBef>
                <a:spcPts val="0"/>
              </a:spcBef>
              <a:spcAft>
                <a:spcPts val="0"/>
              </a:spcAft>
              <a:buNone/>
            </a:pPr>
            <a:r>
              <a:rPr lang="en" sz="2100">
                <a:solidFill>
                  <a:schemeClr val="dk1"/>
                </a:solidFill>
                <a:latin typeface="Merriweather Black"/>
                <a:ea typeface="Merriweather Black"/>
                <a:cs typeface="Merriweather Black"/>
                <a:sym typeface="Merriweather Black"/>
              </a:rPr>
              <a:t>for the Burlington Food Bank</a:t>
            </a:r>
            <a:endParaRPr sz="2100">
              <a:solidFill>
                <a:schemeClr val="dk1"/>
              </a:solidFill>
              <a:latin typeface="Merriweather Black"/>
              <a:ea typeface="Merriweather Black"/>
              <a:cs typeface="Merriweather Black"/>
              <a:sym typeface="Merriweather Black"/>
            </a:endParaRPr>
          </a:p>
        </p:txBody>
      </p:sp>
      <p:sp>
        <p:nvSpPr>
          <p:cNvPr id="88" name="Google Shape;88;p16"/>
          <p:cNvSpPr txBox="1"/>
          <p:nvPr/>
        </p:nvSpPr>
        <p:spPr>
          <a:xfrm>
            <a:off x="1099650" y="2404625"/>
            <a:ext cx="6944700" cy="4926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Roboto"/>
                <a:ea typeface="Roboto"/>
                <a:cs typeface="Roboto"/>
                <a:sym typeface="Roboto"/>
              </a:rPr>
              <a:t>From </a:t>
            </a:r>
            <a:r>
              <a:rPr b="1" lang="en" sz="2000">
                <a:solidFill>
                  <a:schemeClr val="dk1"/>
                </a:solidFill>
                <a:latin typeface="Roboto"/>
                <a:ea typeface="Roboto"/>
                <a:cs typeface="Roboto"/>
                <a:sym typeface="Roboto"/>
              </a:rPr>
              <a:t>[START DATE]</a:t>
            </a:r>
            <a:r>
              <a:rPr lang="en" sz="2000">
                <a:solidFill>
                  <a:schemeClr val="dk1"/>
                </a:solidFill>
                <a:latin typeface="Roboto"/>
                <a:ea typeface="Roboto"/>
                <a:cs typeface="Roboto"/>
                <a:sym typeface="Roboto"/>
              </a:rPr>
              <a:t> until </a:t>
            </a:r>
            <a:r>
              <a:rPr b="1" lang="en" sz="2000">
                <a:solidFill>
                  <a:schemeClr val="dk1"/>
                </a:solidFill>
                <a:latin typeface="Roboto"/>
                <a:ea typeface="Roboto"/>
                <a:cs typeface="Roboto"/>
                <a:sym typeface="Roboto"/>
              </a:rPr>
              <a:t>[END DATE]</a:t>
            </a:r>
            <a:endParaRPr b="1" sz="2000">
              <a:solidFill>
                <a:schemeClr val="dk1"/>
              </a:solidFill>
              <a:latin typeface="Roboto"/>
              <a:ea typeface="Roboto"/>
              <a:cs typeface="Roboto"/>
              <a:sym typeface="Roboto"/>
            </a:endParaRPr>
          </a:p>
        </p:txBody>
      </p:sp>
      <p:sp>
        <p:nvSpPr>
          <p:cNvPr id="89" name="Google Shape;89;p16"/>
          <p:cNvSpPr txBox="1"/>
          <p:nvPr/>
        </p:nvSpPr>
        <p:spPr>
          <a:xfrm>
            <a:off x="1099650" y="3061350"/>
            <a:ext cx="6944700" cy="4926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Roboto"/>
                <a:ea typeface="Roboto"/>
                <a:cs typeface="Roboto"/>
                <a:sym typeface="Roboto"/>
              </a:rPr>
              <a:t>Please bring donations to:</a:t>
            </a:r>
            <a:r>
              <a:rPr lang="en" sz="2000">
                <a:solidFill>
                  <a:schemeClr val="dk1"/>
                </a:solidFill>
                <a:latin typeface="Roboto"/>
                <a:ea typeface="Roboto"/>
                <a:cs typeface="Roboto"/>
                <a:sym typeface="Roboto"/>
              </a:rPr>
              <a:t> </a:t>
            </a:r>
            <a:r>
              <a:rPr b="1" lang="en" sz="2000">
                <a:solidFill>
                  <a:schemeClr val="dk1"/>
                </a:solidFill>
                <a:latin typeface="Roboto"/>
                <a:ea typeface="Roboto"/>
                <a:cs typeface="Roboto"/>
                <a:sym typeface="Roboto"/>
              </a:rPr>
              <a:t>[LOCATION]</a:t>
            </a:r>
            <a:endParaRPr b="1" sz="2000">
              <a:solidFill>
                <a:schemeClr val="dk1"/>
              </a:solidFill>
              <a:latin typeface="Roboto"/>
              <a:ea typeface="Roboto"/>
              <a:cs typeface="Roboto"/>
              <a:sym typeface="Roboto"/>
            </a:endParaRPr>
          </a:p>
        </p:txBody>
      </p:sp>
      <p:sp>
        <p:nvSpPr>
          <p:cNvPr id="90" name="Google Shape;90;p16"/>
          <p:cNvSpPr txBox="1"/>
          <p:nvPr/>
        </p:nvSpPr>
        <p:spPr>
          <a:xfrm>
            <a:off x="1099650" y="3718075"/>
            <a:ext cx="6944700" cy="8004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Roboto"/>
                <a:ea typeface="Roboto"/>
                <a:cs typeface="Roboto"/>
                <a:sym typeface="Roboto"/>
              </a:rPr>
              <a:t>For more information please contact</a:t>
            </a:r>
            <a:r>
              <a:rPr lang="en" sz="2000">
                <a:solidFill>
                  <a:schemeClr val="dk1"/>
                </a:solidFill>
                <a:latin typeface="Roboto"/>
                <a:ea typeface="Roboto"/>
                <a:cs typeface="Roboto"/>
                <a:sym typeface="Roboto"/>
              </a:rPr>
              <a:t>:</a:t>
            </a:r>
            <a:endParaRPr sz="2000">
              <a:solidFill>
                <a:schemeClr val="dk1"/>
              </a:solidFill>
              <a:latin typeface="Roboto"/>
              <a:ea typeface="Roboto"/>
              <a:cs typeface="Roboto"/>
              <a:sym typeface="Roboto"/>
            </a:endParaRPr>
          </a:p>
          <a:p>
            <a:pPr indent="0" lvl="0" marL="0" rtl="0" algn="ctr">
              <a:spcBef>
                <a:spcPts val="0"/>
              </a:spcBef>
              <a:spcAft>
                <a:spcPts val="0"/>
              </a:spcAft>
              <a:buNone/>
            </a:pPr>
            <a:r>
              <a:rPr b="1" lang="en" sz="2000">
                <a:solidFill>
                  <a:schemeClr val="dk1"/>
                </a:solidFill>
                <a:latin typeface="Roboto"/>
                <a:ea typeface="Roboto"/>
                <a:cs typeface="Roboto"/>
                <a:sym typeface="Roboto"/>
              </a:rPr>
              <a:t>[CONTACT DETAILS]</a:t>
            </a:r>
            <a:endParaRPr b="1" sz="2000">
              <a:solidFill>
                <a:schemeClr val="dk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96" name="Google Shape;96;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97" name="Google Shape;97;p17"/>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98" name="Google Shape;98;p17"/>
          <p:cNvPicPr preferRelativeResize="0"/>
          <p:nvPr/>
        </p:nvPicPr>
        <p:blipFill>
          <a:blip r:embed="rId4">
            <a:alphaModFix/>
          </a:blip>
          <a:stretch>
            <a:fillRect/>
          </a:stretch>
        </p:blipFill>
        <p:spPr>
          <a:xfrm>
            <a:off x="2438285" y="4144700"/>
            <a:ext cx="593876" cy="593876"/>
          </a:xfrm>
          <a:prstGeom prst="rect">
            <a:avLst/>
          </a:prstGeom>
          <a:noFill/>
          <a:ln>
            <a:noFill/>
          </a:ln>
        </p:spPr>
      </p:pic>
      <p:pic>
        <p:nvPicPr>
          <p:cNvPr id="99" name="Google Shape;99;p17"/>
          <p:cNvPicPr preferRelativeResize="0"/>
          <p:nvPr/>
        </p:nvPicPr>
        <p:blipFill>
          <a:blip r:embed="rId5">
            <a:alphaModFix/>
          </a:blip>
          <a:stretch>
            <a:fillRect/>
          </a:stretch>
        </p:blipFill>
        <p:spPr>
          <a:xfrm>
            <a:off x="2438292" y="3439250"/>
            <a:ext cx="593876" cy="594231"/>
          </a:xfrm>
          <a:prstGeom prst="rect">
            <a:avLst/>
          </a:prstGeom>
          <a:noFill/>
          <a:ln>
            <a:noFill/>
          </a:ln>
        </p:spPr>
      </p:pic>
      <p:pic>
        <p:nvPicPr>
          <p:cNvPr id="100" name="Google Shape;100;p17"/>
          <p:cNvPicPr preferRelativeResize="0"/>
          <p:nvPr/>
        </p:nvPicPr>
        <p:blipFill>
          <a:blip r:embed="rId6">
            <a:alphaModFix/>
          </a:blip>
          <a:stretch>
            <a:fillRect/>
          </a:stretch>
        </p:blipFill>
        <p:spPr>
          <a:xfrm>
            <a:off x="2438289" y="2733801"/>
            <a:ext cx="593876" cy="594227"/>
          </a:xfrm>
          <a:prstGeom prst="rect">
            <a:avLst/>
          </a:prstGeom>
          <a:noFill/>
          <a:ln>
            <a:noFill/>
          </a:ln>
        </p:spPr>
      </p:pic>
      <p:sp>
        <p:nvSpPr>
          <p:cNvPr id="101" name="Google Shape;101;p17"/>
          <p:cNvSpPr txBox="1"/>
          <p:nvPr/>
        </p:nvSpPr>
        <p:spPr>
          <a:xfrm>
            <a:off x="1099650" y="1409209"/>
            <a:ext cx="6944700" cy="507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dk1"/>
                </a:solidFill>
                <a:latin typeface="Merriweather Black"/>
                <a:ea typeface="Merriweather Black"/>
                <a:cs typeface="Merriweather Black"/>
                <a:sym typeface="Merriweather Black"/>
              </a:rPr>
              <a:t>Find out more about the Burlington Food Bank</a:t>
            </a:r>
            <a:endParaRPr sz="2100">
              <a:solidFill>
                <a:schemeClr val="dk1"/>
              </a:solidFill>
              <a:latin typeface="Merriweather Black"/>
              <a:ea typeface="Merriweather Black"/>
              <a:cs typeface="Merriweather Black"/>
              <a:sym typeface="Merriweather Black"/>
            </a:endParaRPr>
          </a:p>
        </p:txBody>
      </p:sp>
      <p:sp>
        <p:nvSpPr>
          <p:cNvPr id="102" name="Google Shape;102;p17"/>
          <p:cNvSpPr txBox="1"/>
          <p:nvPr/>
        </p:nvSpPr>
        <p:spPr>
          <a:xfrm>
            <a:off x="3150975" y="2784625"/>
            <a:ext cx="4893300" cy="492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Roboto"/>
                <a:ea typeface="Roboto"/>
                <a:cs typeface="Roboto"/>
                <a:sym typeface="Roboto"/>
              </a:rPr>
              <a:t>@burlfoodbank</a:t>
            </a:r>
            <a:endParaRPr b="1" sz="2000">
              <a:solidFill>
                <a:schemeClr val="dk1"/>
              </a:solidFill>
              <a:latin typeface="Roboto"/>
              <a:ea typeface="Roboto"/>
              <a:cs typeface="Roboto"/>
              <a:sym typeface="Roboto"/>
            </a:endParaRPr>
          </a:p>
        </p:txBody>
      </p:sp>
      <p:sp>
        <p:nvSpPr>
          <p:cNvPr id="103" name="Google Shape;103;p17"/>
          <p:cNvSpPr txBox="1"/>
          <p:nvPr/>
        </p:nvSpPr>
        <p:spPr>
          <a:xfrm>
            <a:off x="3150975" y="3489981"/>
            <a:ext cx="4893300" cy="492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Roboto"/>
                <a:ea typeface="Roboto"/>
                <a:cs typeface="Roboto"/>
                <a:sym typeface="Roboto"/>
              </a:rPr>
              <a:t>@burlfoodbank</a:t>
            </a:r>
            <a:endParaRPr b="1" sz="2000">
              <a:solidFill>
                <a:schemeClr val="dk1"/>
              </a:solidFill>
              <a:latin typeface="Roboto"/>
              <a:ea typeface="Roboto"/>
              <a:cs typeface="Roboto"/>
              <a:sym typeface="Roboto"/>
            </a:endParaRPr>
          </a:p>
        </p:txBody>
      </p:sp>
      <p:sp>
        <p:nvSpPr>
          <p:cNvPr id="104" name="Google Shape;104;p17"/>
          <p:cNvSpPr txBox="1"/>
          <p:nvPr/>
        </p:nvSpPr>
        <p:spPr>
          <a:xfrm>
            <a:off x="3150975" y="4195350"/>
            <a:ext cx="4893300" cy="492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Roboto"/>
                <a:ea typeface="Roboto"/>
                <a:cs typeface="Roboto"/>
                <a:sym typeface="Roboto"/>
              </a:rPr>
              <a:t>@burlingtonfoodbank</a:t>
            </a:r>
            <a:endParaRPr b="1" sz="2000">
              <a:solidFill>
                <a:schemeClr val="dk1"/>
              </a:solidFill>
              <a:latin typeface="Roboto"/>
              <a:ea typeface="Roboto"/>
              <a:cs typeface="Roboto"/>
              <a:sym typeface="Roboto"/>
            </a:endParaRPr>
          </a:p>
        </p:txBody>
      </p:sp>
      <p:sp>
        <p:nvSpPr>
          <p:cNvPr id="105" name="Google Shape;105;p17"/>
          <p:cNvSpPr txBox="1"/>
          <p:nvPr/>
        </p:nvSpPr>
        <p:spPr>
          <a:xfrm>
            <a:off x="1099650" y="2079150"/>
            <a:ext cx="6944700" cy="4926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dk1"/>
                </a:solidFill>
                <a:latin typeface="Roboto"/>
                <a:ea typeface="Roboto"/>
                <a:cs typeface="Roboto"/>
                <a:sym typeface="Roboto"/>
              </a:rPr>
              <a:t>BurlingtonFoodBank.ca</a:t>
            </a:r>
            <a:endParaRPr b="1" sz="200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